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4"/>
  </p:notesMasterIdLst>
  <p:sldIdLst>
    <p:sldId id="271" r:id="rId5"/>
    <p:sldId id="2157" r:id="rId6"/>
    <p:sldId id="2158" r:id="rId7"/>
    <p:sldId id="2162" r:id="rId8"/>
    <p:sldId id="2164" r:id="rId9"/>
    <p:sldId id="2165" r:id="rId10"/>
    <p:sldId id="2160" r:id="rId11"/>
    <p:sldId id="2149" r:id="rId12"/>
    <p:sldId id="284" r:id="rId13"/>
  </p:sldIdLst>
  <p:sldSz cx="9144000" cy="6858000" type="screen4x3"/>
  <p:notesSz cx="6797675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ur Syafiqah Zamri" initials="NSZ" lastIdx="1" clrIdx="0"/>
  <p:cmAuthor id="2" name="Rohaida Md Wazir (HSSE/UTP)" initials="RMW(" lastIdx="2" clrIdx="1">
    <p:extLst>
      <p:ext uri="{19B8F6BF-5375-455C-9EA6-DF929625EA0E}">
        <p15:presenceInfo xmlns:p15="http://schemas.microsoft.com/office/powerpoint/2012/main" userId="S::rohaida.wazir@utp.edu.my::93cff99a-d1ea-4148-a576-f8ef5773e8d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D08E0C"/>
    <a:srgbClr val="004B84"/>
    <a:srgbClr val="004B85"/>
    <a:srgbClr val="EAEAEA"/>
    <a:srgbClr val="C88B11"/>
    <a:srgbClr val="FF9933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32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62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haila Bt Sharaini (CORP/UTP)" userId="a60a0ad7-f422-4060-9ecb-89a758e30d91" providerId="ADAL" clId="{2ACA3DDC-273C-4DED-9C61-C006D40AFBE8}"/>
    <pc:docChg chg="undo custSel modSld">
      <pc:chgData name="Suhaila Bt Sharaini (CORP/UTP)" userId="a60a0ad7-f422-4060-9ecb-89a758e30d91" providerId="ADAL" clId="{2ACA3DDC-273C-4DED-9C61-C006D40AFBE8}" dt="2020-03-09T11:44:55.830" v="7" actId="20577"/>
      <pc:docMkLst>
        <pc:docMk/>
      </pc:docMkLst>
      <pc:sldChg chg="modSp mod">
        <pc:chgData name="Suhaila Bt Sharaini (CORP/UTP)" userId="a60a0ad7-f422-4060-9ecb-89a758e30d91" providerId="ADAL" clId="{2ACA3DDC-273C-4DED-9C61-C006D40AFBE8}" dt="2020-03-09T11:41:40.645" v="1" actId="179"/>
        <pc:sldMkLst>
          <pc:docMk/>
          <pc:sldMk cId="2506297587" sldId="271"/>
        </pc:sldMkLst>
        <pc:spChg chg="mod">
          <ac:chgData name="Suhaila Bt Sharaini (CORP/UTP)" userId="a60a0ad7-f422-4060-9ecb-89a758e30d91" providerId="ADAL" clId="{2ACA3DDC-273C-4DED-9C61-C006D40AFBE8}" dt="2020-03-09T11:41:40.645" v="1" actId="179"/>
          <ac:spMkLst>
            <pc:docMk/>
            <pc:sldMk cId="2506297587" sldId="271"/>
            <ac:spMk id="6" creationId="{00000000-0000-0000-0000-000000000000}"/>
          </ac:spMkLst>
        </pc:spChg>
      </pc:sldChg>
      <pc:sldChg chg="modSp mod">
        <pc:chgData name="Suhaila Bt Sharaini (CORP/UTP)" userId="a60a0ad7-f422-4060-9ecb-89a758e30d91" providerId="ADAL" clId="{2ACA3DDC-273C-4DED-9C61-C006D40AFBE8}" dt="2020-03-09T11:43:42.085" v="5" actId="255"/>
        <pc:sldMkLst>
          <pc:docMk/>
          <pc:sldMk cId="3589157861" sldId="2149"/>
        </pc:sldMkLst>
        <pc:spChg chg="mod">
          <ac:chgData name="Suhaila Bt Sharaini (CORP/UTP)" userId="a60a0ad7-f422-4060-9ecb-89a758e30d91" providerId="ADAL" clId="{2ACA3DDC-273C-4DED-9C61-C006D40AFBE8}" dt="2020-03-09T11:43:42.085" v="5" actId="255"/>
          <ac:spMkLst>
            <pc:docMk/>
            <pc:sldMk cId="3589157861" sldId="2149"/>
            <ac:spMk id="2" creationId="{0E1A0D57-FBAE-46BA-ADFB-D289FBDAE731}"/>
          </ac:spMkLst>
        </pc:spChg>
      </pc:sldChg>
      <pc:sldChg chg="modSp mod">
        <pc:chgData name="Suhaila Bt Sharaini (CORP/UTP)" userId="a60a0ad7-f422-4060-9ecb-89a758e30d91" providerId="ADAL" clId="{2ACA3DDC-273C-4DED-9C61-C006D40AFBE8}" dt="2020-03-09T11:44:55.830" v="7" actId="20577"/>
        <pc:sldMkLst>
          <pc:docMk/>
          <pc:sldMk cId="381843672" sldId="2157"/>
        </pc:sldMkLst>
        <pc:spChg chg="mod">
          <ac:chgData name="Suhaila Bt Sharaini (CORP/UTP)" userId="a60a0ad7-f422-4060-9ecb-89a758e30d91" providerId="ADAL" clId="{2ACA3DDC-273C-4DED-9C61-C006D40AFBE8}" dt="2020-03-09T11:44:55.830" v="7" actId="20577"/>
          <ac:spMkLst>
            <pc:docMk/>
            <pc:sldMk cId="381843672" sldId="2157"/>
            <ac:spMk id="19" creationId="{FDCA1E43-8320-4994-9CA3-0F8F126A8E1C}"/>
          </ac:spMkLst>
        </pc:spChg>
      </pc:sldChg>
      <pc:sldChg chg="modSp mod">
        <pc:chgData name="Suhaila Bt Sharaini (CORP/UTP)" userId="a60a0ad7-f422-4060-9ecb-89a758e30d91" providerId="ADAL" clId="{2ACA3DDC-273C-4DED-9C61-C006D40AFBE8}" dt="2020-03-09T11:43:59.144" v="6" actId="1076"/>
        <pc:sldMkLst>
          <pc:docMk/>
          <pc:sldMk cId="2661126093" sldId="2162"/>
        </pc:sldMkLst>
        <pc:grpChg chg="mod">
          <ac:chgData name="Suhaila Bt Sharaini (CORP/UTP)" userId="a60a0ad7-f422-4060-9ecb-89a758e30d91" providerId="ADAL" clId="{2ACA3DDC-273C-4DED-9C61-C006D40AFBE8}" dt="2020-03-09T11:43:59.144" v="6" actId="1076"/>
          <ac:grpSpMkLst>
            <pc:docMk/>
            <pc:sldMk cId="2661126093" sldId="2162"/>
            <ac:grpSpMk id="130" creationId="{00000000-0000-0000-0000-000000000000}"/>
          </ac:grpSpMkLst>
        </pc:grpChg>
      </pc:sldChg>
      <pc:sldChg chg="modSp mod">
        <pc:chgData name="Suhaila Bt Sharaini (CORP/UTP)" userId="a60a0ad7-f422-4060-9ecb-89a758e30d91" providerId="ADAL" clId="{2ACA3DDC-273C-4DED-9C61-C006D40AFBE8}" dt="2020-03-09T11:43:22.166" v="4" actId="2711"/>
        <pc:sldMkLst>
          <pc:docMk/>
          <pc:sldMk cId="3830995744" sldId="2165"/>
        </pc:sldMkLst>
        <pc:spChg chg="mod">
          <ac:chgData name="Suhaila Bt Sharaini (CORP/UTP)" userId="a60a0ad7-f422-4060-9ecb-89a758e30d91" providerId="ADAL" clId="{2ACA3DDC-273C-4DED-9C61-C006D40AFBE8}" dt="2020-03-09T11:43:22.166" v="4" actId="2711"/>
          <ac:spMkLst>
            <pc:docMk/>
            <pc:sldMk cId="3830995744" sldId="2165"/>
            <ac:spMk id="72" creationId="{00000000-0000-0000-0000-000000000000}"/>
          </ac:spMkLst>
        </pc:spChg>
      </pc:sldChg>
    </pc:docChg>
  </pc:docChgLst>
  <pc:docChgLst>
    <pc:chgData name="Noor Zamzuria A Rahman (HSSE/UTP)" userId="1b6ad2ba-376d-4e0c-9f15-d41176537d41" providerId="ADAL" clId="{CB004D5A-3431-4406-86DB-96F1C0781D0D}"/>
    <pc:docChg chg="modSld">
      <pc:chgData name="Noor Zamzuria A Rahman (HSSE/UTP)" userId="1b6ad2ba-376d-4e0c-9f15-d41176537d41" providerId="ADAL" clId="{CB004D5A-3431-4406-86DB-96F1C0781D0D}" dt="2020-03-10T07:10:04.051" v="25" actId="6549"/>
      <pc:docMkLst>
        <pc:docMk/>
      </pc:docMkLst>
      <pc:sldChg chg="modSp mod">
        <pc:chgData name="Noor Zamzuria A Rahman (HSSE/UTP)" userId="1b6ad2ba-376d-4e0c-9f15-d41176537d41" providerId="ADAL" clId="{CB004D5A-3431-4406-86DB-96F1C0781D0D}" dt="2020-03-10T07:09:39.996" v="24" actId="6549"/>
        <pc:sldMkLst>
          <pc:docMk/>
          <pc:sldMk cId="2506297587" sldId="271"/>
        </pc:sldMkLst>
        <pc:spChg chg="mod">
          <ac:chgData name="Noor Zamzuria A Rahman (HSSE/UTP)" userId="1b6ad2ba-376d-4e0c-9f15-d41176537d41" providerId="ADAL" clId="{CB004D5A-3431-4406-86DB-96F1C0781D0D}" dt="2020-03-10T07:09:39.996" v="24" actId="6549"/>
          <ac:spMkLst>
            <pc:docMk/>
            <pc:sldMk cId="2506297587" sldId="271"/>
            <ac:spMk id="6" creationId="{00000000-0000-0000-0000-000000000000}"/>
          </ac:spMkLst>
        </pc:spChg>
      </pc:sldChg>
      <pc:sldChg chg="modSp mod">
        <pc:chgData name="Noor Zamzuria A Rahman (HSSE/UTP)" userId="1b6ad2ba-376d-4e0c-9f15-d41176537d41" providerId="ADAL" clId="{CB004D5A-3431-4406-86DB-96F1C0781D0D}" dt="2020-03-10T07:10:04.051" v="25" actId="6549"/>
        <pc:sldMkLst>
          <pc:docMk/>
          <pc:sldMk cId="2754378597" sldId="2164"/>
        </pc:sldMkLst>
        <pc:spChg chg="mod">
          <ac:chgData name="Noor Zamzuria A Rahman (HSSE/UTP)" userId="1b6ad2ba-376d-4e0c-9f15-d41176537d41" providerId="ADAL" clId="{CB004D5A-3431-4406-86DB-96F1C0781D0D}" dt="2020-03-10T07:10:04.051" v="25" actId="6549"/>
          <ac:spMkLst>
            <pc:docMk/>
            <pc:sldMk cId="2754378597" sldId="2164"/>
            <ac:spMk id="5" creationId="{4700A94D-6DAB-47B9-A958-4A48BF979C2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D8A88-7DD7-4698-9E9D-6E0AFEEC9EFF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1233488"/>
            <a:ext cx="444182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B5AFB7-2ABE-417B-8510-D05D067B6E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929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B98B1-77DA-43CA-93B0-E8B97F7DD7D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02632-74A4-455E-8EDF-9AED88E91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564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B98B1-77DA-43CA-93B0-E8B97F7DD7D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02632-74A4-455E-8EDF-9AED88E91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995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B98B1-77DA-43CA-93B0-E8B97F7DD7D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02632-74A4-455E-8EDF-9AED88E91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14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B98B1-77DA-43CA-93B0-E8B97F7DD7D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02632-74A4-455E-8EDF-9AED88E91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262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B98B1-77DA-43CA-93B0-E8B97F7DD7D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02632-74A4-455E-8EDF-9AED88E91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932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B98B1-77DA-43CA-93B0-E8B97F7DD7D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02632-74A4-455E-8EDF-9AED88E91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823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B98B1-77DA-43CA-93B0-E8B97F7DD7D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02632-74A4-455E-8EDF-9AED88E91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240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B98B1-77DA-43CA-93B0-E8B97F7DD7D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02632-74A4-455E-8EDF-9AED88E91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540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B98B1-77DA-43CA-93B0-E8B97F7DD7D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02632-74A4-455E-8EDF-9AED88E91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563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B98B1-77DA-43CA-93B0-E8B97F7DD7D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02632-74A4-455E-8EDF-9AED88E91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743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B98B1-77DA-43CA-93B0-E8B97F7DD7D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02632-74A4-455E-8EDF-9AED88E91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3084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EE4D5F9-3FA6-4DF0-87AB-6A4570BBE77C}"/>
              </a:ext>
            </a:extLst>
          </p:cNvPr>
          <p:cNvGrpSpPr/>
          <p:nvPr userDrawn="1"/>
        </p:nvGrpSpPr>
        <p:grpSpPr>
          <a:xfrm>
            <a:off x="0" y="-1"/>
            <a:ext cx="9144000" cy="1000130"/>
            <a:chOff x="0" y="-1"/>
            <a:chExt cx="9144000" cy="100013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2491CEA-E563-4272-A81D-27DAA76FA824}"/>
                </a:ext>
              </a:extLst>
            </p:cNvPr>
            <p:cNvSpPr/>
            <p:nvPr/>
          </p:nvSpPr>
          <p:spPr>
            <a:xfrm>
              <a:off x="0" y="-1"/>
              <a:ext cx="9144000" cy="916739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Museo Sans 700" panose="02000000000000000000" pitchFamily="50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A6003E6-E2E5-4295-9862-DA1ACCC637B8}"/>
                </a:ext>
              </a:extLst>
            </p:cNvPr>
            <p:cNvSpPr/>
            <p:nvPr/>
          </p:nvSpPr>
          <p:spPr>
            <a:xfrm rot="5400000">
              <a:off x="3622335" y="-2689182"/>
              <a:ext cx="66974" cy="7311643"/>
            </a:xfrm>
            <a:prstGeom prst="rect">
              <a:avLst/>
            </a:prstGeom>
            <a:solidFill>
              <a:srgbClr val="004B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Museo Sans 700" panose="02000000000000000000" pitchFamily="50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7F44ED9-F488-4534-8CEF-D7F682BD5A3A}"/>
                </a:ext>
              </a:extLst>
            </p:cNvPr>
            <p:cNvSpPr/>
            <p:nvPr/>
          </p:nvSpPr>
          <p:spPr>
            <a:xfrm rot="5400000">
              <a:off x="8199729" y="55858"/>
              <a:ext cx="66976" cy="1821565"/>
            </a:xfrm>
            <a:prstGeom prst="rect">
              <a:avLst/>
            </a:prstGeom>
            <a:solidFill>
              <a:srgbClr val="D08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Museo Sans 700" panose="02000000000000000000" pitchFamily="50" charset="0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891E76C-943C-4C06-8EDB-6FECAC7DED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93586" y="118950"/>
              <a:ext cx="1661899" cy="678836"/>
            </a:xfrm>
            <a:prstGeom prst="rect">
              <a:avLst/>
            </a:prstGeom>
          </p:spPr>
        </p:pic>
      </p:grp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F3233DC7-58CC-49C9-971A-6B275DA47CD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8438" y="136525"/>
            <a:ext cx="6891337" cy="66198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600">
                <a:solidFill>
                  <a:schemeClr val="accent1">
                    <a:lumMod val="50000"/>
                  </a:schemeClr>
                </a:solidFill>
                <a:latin typeface="Trajan Pro 3" panose="02020502050503020301" pitchFamily="18" charset="0"/>
              </a:defRPr>
            </a:lvl1pPr>
          </a:lstStyle>
          <a:p>
            <a:pPr lvl="0"/>
            <a:r>
              <a:rPr lang="en-US" dirty="0"/>
              <a:t>Slide Title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71276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BB98B1-77DA-43CA-93B0-E8B97F7DD7D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802632-74A4-455E-8EDF-9AED88E91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086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comcen@petronas.com.my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file:///C:/Users/suhaila_s/AppData/Local/Microsoft/Windows/INetCache/Content.Outlook/TVXD3DIH/DIRECTIVE%20FROM%20PROF%20VC/2.%20COVID-19%20Event%20Decision%20Flow%20Chart.pd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DIRECTIVE%20FROM%20PROF%20VC/3.%20COVID-19%20Event%20Risk%20Assessment%20Worksheet.pd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25346" y="4589752"/>
            <a:ext cx="5048009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0" hangingPunct="0">
              <a:lnSpc>
                <a:spcPct val="90000"/>
              </a:lnSpc>
              <a:defRPr/>
            </a:pPr>
            <a:r>
              <a:rPr lang="en-US" altLang="en-US" dirty="0">
                <a:solidFill>
                  <a:srgbClr val="000000"/>
                </a:solidFill>
                <a:latin typeface="ITC Galliard Std" panose="0202060206050B020A04" pitchFamily="18" charset="0"/>
                <a:cs typeface="Arial" panose="020B0604020202020204" pitchFamily="34" charset="0"/>
                <a:sym typeface="Museo Sans 300" panose="02000000000000000000" pitchFamily="50" charset="0"/>
              </a:rPr>
              <a:t>As of 9</a:t>
            </a:r>
            <a:r>
              <a:rPr lang="en-US" altLang="en-US" baseline="30000" dirty="0">
                <a:solidFill>
                  <a:srgbClr val="000000"/>
                </a:solidFill>
                <a:latin typeface="ITC Galliard Std" panose="0202060206050B020A04" pitchFamily="18" charset="0"/>
                <a:cs typeface="Arial" panose="020B0604020202020204" pitchFamily="34" charset="0"/>
                <a:sym typeface="Museo Sans 300" panose="02000000000000000000" pitchFamily="50" charset="0"/>
              </a:rPr>
              <a:t>th</a:t>
            </a:r>
            <a:r>
              <a:rPr lang="en-US" altLang="en-US" dirty="0">
                <a:solidFill>
                  <a:srgbClr val="000000"/>
                </a:solidFill>
                <a:latin typeface="ITC Galliard Std" panose="0202060206050B020A04" pitchFamily="18" charset="0"/>
                <a:cs typeface="Arial" panose="020B0604020202020204" pitchFamily="34" charset="0"/>
                <a:sym typeface="Museo Sans 300" panose="02000000000000000000" pitchFamily="50" charset="0"/>
              </a:rPr>
              <a:t> March 2020</a:t>
            </a:r>
            <a:endParaRPr lang="en-US" altLang="en-US" dirty="0">
              <a:solidFill>
                <a:srgbClr val="17375E"/>
              </a:solidFill>
              <a:latin typeface="ITC Galliard Std" panose="0202060206050B020A04" pitchFamily="18" charset="0"/>
              <a:cs typeface="Arial" panose="020B0604020202020204" pitchFamily="34" charset="0"/>
              <a:sym typeface="Museo Sans 300" panose="02000000000000000000" pitchFamily="50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34104" y="1695559"/>
            <a:ext cx="8295556" cy="2606774"/>
            <a:chOff x="134104" y="1695559"/>
            <a:chExt cx="8295556" cy="2606774"/>
          </a:xfrm>
        </p:grpSpPr>
        <p:grpSp>
          <p:nvGrpSpPr>
            <p:cNvPr id="10" name="Group 9"/>
            <p:cNvGrpSpPr/>
            <p:nvPr/>
          </p:nvGrpSpPr>
          <p:grpSpPr>
            <a:xfrm>
              <a:off x="6507331" y="1695559"/>
              <a:ext cx="1922329" cy="2606774"/>
              <a:chOff x="6171094" y="1231646"/>
              <a:chExt cx="1565199" cy="2122488"/>
            </a:xfrm>
          </p:grpSpPr>
          <p:pic>
            <p:nvPicPr>
              <p:cNvPr id="2" name="Picture 1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00337" y="1231646"/>
                <a:ext cx="1035956" cy="2122488"/>
              </a:xfrm>
              <a:prstGeom prst="rect">
                <a:avLst/>
              </a:prstGeom>
            </p:spPr>
          </p:pic>
          <p:sp>
            <p:nvSpPr>
              <p:cNvPr id="3" name="Rectangle 2"/>
              <p:cNvSpPr/>
              <p:nvPr/>
            </p:nvSpPr>
            <p:spPr>
              <a:xfrm>
                <a:off x="6171094" y="1290398"/>
                <a:ext cx="71665" cy="2014649"/>
              </a:xfrm>
              <a:prstGeom prst="rect">
                <a:avLst/>
              </a:prstGeom>
              <a:solidFill>
                <a:srgbClr val="D08E0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6" name="TextBox 5"/>
            <p:cNvSpPr txBox="1"/>
            <p:nvPr/>
          </p:nvSpPr>
          <p:spPr>
            <a:xfrm>
              <a:off x="134104" y="1994271"/>
              <a:ext cx="6226339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928688"/>
              <a:r>
                <a:rPr lang="en-US" altLang="zh-CN" sz="3200" dirty="0">
                  <a:solidFill>
                    <a:srgbClr val="004B85"/>
                  </a:solidFill>
                  <a:latin typeface="ITC Galliard Std" panose="0202060206050B020A04" pitchFamily="18" charset="0"/>
                  <a:cs typeface="Times New Roman" panose="02020603050405020304" pitchFamily="18" charset="0"/>
                </a:rPr>
                <a:t>COMMUNICATION PACK: COVID-19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062975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Group 129"/>
          <p:cNvGrpSpPr/>
          <p:nvPr/>
        </p:nvGrpSpPr>
        <p:grpSpPr>
          <a:xfrm>
            <a:off x="0" y="52548"/>
            <a:ext cx="9144000" cy="1000130"/>
            <a:chOff x="0" y="-1"/>
            <a:chExt cx="9144000" cy="1000130"/>
          </a:xfrm>
        </p:grpSpPr>
        <p:sp>
          <p:nvSpPr>
            <p:cNvPr id="7" name="Rectangle 6"/>
            <p:cNvSpPr/>
            <p:nvPr/>
          </p:nvSpPr>
          <p:spPr>
            <a:xfrm>
              <a:off x="0" y="-1"/>
              <a:ext cx="9144000" cy="916739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Museo Sans 700" panose="02000000000000000000" pitchFamily="50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 rot="5400000">
              <a:off x="3622335" y="-2689182"/>
              <a:ext cx="66974" cy="7311643"/>
            </a:xfrm>
            <a:prstGeom prst="rect">
              <a:avLst/>
            </a:prstGeom>
            <a:solidFill>
              <a:srgbClr val="004B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Museo Sans 700" panose="02000000000000000000" pitchFamily="50" charset="0"/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 rot="5400000">
              <a:off x="8199729" y="55858"/>
              <a:ext cx="66976" cy="1821565"/>
            </a:xfrm>
            <a:prstGeom prst="rect">
              <a:avLst/>
            </a:prstGeom>
            <a:solidFill>
              <a:srgbClr val="D08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Museo Sans 700" panose="02000000000000000000" pitchFamily="50" charset="0"/>
              </a:endParaRPr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93586" y="118950"/>
              <a:ext cx="1661899" cy="678836"/>
            </a:xfrm>
            <a:prstGeom prst="rect">
              <a:avLst/>
            </a:prstGeom>
          </p:spPr>
        </p:pic>
      </p:grpSp>
      <p:sp>
        <p:nvSpPr>
          <p:cNvPr id="72" name="Title 1"/>
          <p:cNvSpPr txBox="1">
            <a:spLocks/>
          </p:cNvSpPr>
          <p:nvPr/>
        </p:nvSpPr>
        <p:spPr>
          <a:xfrm>
            <a:off x="16804" y="181352"/>
            <a:ext cx="7125801" cy="49377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rgbClr val="004B84"/>
                </a:solidFill>
                <a:latin typeface="ITC Galliard Std" panose="0202060206050B020A04" pitchFamily="18" charset="0"/>
              </a:rPr>
              <a:t>BACKGROUND ON COVID-19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0F5DDC3-55CB-4DB4-A82B-9CAE46A20823}"/>
              </a:ext>
            </a:extLst>
          </p:cNvPr>
          <p:cNvSpPr/>
          <p:nvPr/>
        </p:nvSpPr>
        <p:spPr>
          <a:xfrm>
            <a:off x="16804" y="1069090"/>
            <a:ext cx="2873681" cy="448045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b="1" dirty="0">
                <a:latin typeface="ITC Galliard Std" panose="0202060206050B020A04" pitchFamily="18" charset="0"/>
              </a:rPr>
              <a:t>WHAT IS COVID-19 ?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10F6243-CF24-41B8-BAB9-D364A0661189}"/>
              </a:ext>
            </a:extLst>
          </p:cNvPr>
          <p:cNvCxnSpPr/>
          <p:nvPr/>
        </p:nvCxnSpPr>
        <p:spPr>
          <a:xfrm>
            <a:off x="4598502" y="1000127"/>
            <a:ext cx="0" cy="5857873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AE58471-A3C7-40B7-AE96-C7400DA62E6A}"/>
              </a:ext>
            </a:extLst>
          </p:cNvPr>
          <p:cNvSpPr txBox="1"/>
          <p:nvPr/>
        </p:nvSpPr>
        <p:spPr>
          <a:xfrm>
            <a:off x="9988" y="4367890"/>
            <a:ext cx="4580751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MY" dirty="0">
                <a:latin typeface="ITC Galliard Std" panose="0202060206050B020A04" pitchFamily="18" charset="0"/>
              </a:rPr>
              <a:t>TRANSMISSION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1D30E73-34FE-4CC2-98D1-7A6825DA4AC8}"/>
              </a:ext>
            </a:extLst>
          </p:cNvPr>
          <p:cNvSpPr txBox="1"/>
          <p:nvPr/>
        </p:nvSpPr>
        <p:spPr>
          <a:xfrm>
            <a:off x="4616254" y="993917"/>
            <a:ext cx="4527746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MY" dirty="0">
                <a:latin typeface="ITC Galliard Std" panose="0202060206050B020A04" pitchFamily="18" charset="0"/>
              </a:rPr>
              <a:t>SYMPTOM</a:t>
            </a:r>
            <a:r>
              <a:rPr lang="en-MY" sz="1600" dirty="0">
                <a:latin typeface="ITC Galliard Std" panose="0202060206050B020A04" pitchFamily="18" charset="0"/>
              </a:rPr>
              <a:t>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46BED5-FE98-40F5-BD63-C1AF69CC17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918" y="5015554"/>
            <a:ext cx="4087392" cy="147146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DCA1E43-8320-4994-9CA3-0F8F126A8E1C}"/>
              </a:ext>
            </a:extLst>
          </p:cNvPr>
          <p:cNvSpPr txBox="1"/>
          <p:nvPr/>
        </p:nvSpPr>
        <p:spPr>
          <a:xfrm>
            <a:off x="4627546" y="4414056"/>
            <a:ext cx="4506466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MY" dirty="0">
                <a:latin typeface="ITC Galliard Std" panose="0202060206050B020A04" pitchFamily="18" charset="0"/>
              </a:rPr>
              <a:t>IS THERE A TREATMENT OR VACCINE?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53791CC-542E-4A29-976F-9963A2629B1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0499"/>
          <a:stretch/>
        </p:blipFill>
        <p:spPr>
          <a:xfrm>
            <a:off x="4833393" y="1434046"/>
            <a:ext cx="4061577" cy="294926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0A32C5D-CB6D-4B38-8338-79061A0785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1729" y="5229670"/>
            <a:ext cx="4427796" cy="166147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FBF3A78-5D7B-4C03-ACFC-6CCC509D17D5}"/>
              </a:ext>
            </a:extLst>
          </p:cNvPr>
          <p:cNvSpPr txBox="1"/>
          <p:nvPr/>
        </p:nvSpPr>
        <p:spPr>
          <a:xfrm>
            <a:off x="16804" y="1478536"/>
            <a:ext cx="450139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ITC Galliard Std" panose="0202060206050B020A04" pitchFamily="18" charset="0"/>
              </a:rPr>
              <a:t>Coronaviruses are a large group of viruses which can impact both humans and animals. The intensity of the infection ranges from common colds to acute respiratory syndrome.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1600" dirty="0">
              <a:latin typeface="ITC Galliard Std" panose="0202060206050B020A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ITC Galliard Std" panose="0202060206050B020A04" pitchFamily="18" charset="0"/>
              </a:rPr>
              <a:t>The new strain of coronavirus, called COVID-19 is a novel virus to humans. The information related to disease, including symptoms and means of treatment is limited.  </a:t>
            </a:r>
          </a:p>
        </p:txBody>
      </p:sp>
    </p:spTree>
    <p:extLst>
      <p:ext uri="{BB962C8B-B14F-4D97-AF65-F5344CB8AC3E}">
        <p14:creationId xmlns:p14="http://schemas.microsoft.com/office/powerpoint/2010/main" val="381843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Group 129"/>
          <p:cNvGrpSpPr/>
          <p:nvPr/>
        </p:nvGrpSpPr>
        <p:grpSpPr>
          <a:xfrm>
            <a:off x="0" y="-1"/>
            <a:ext cx="9144000" cy="1000130"/>
            <a:chOff x="0" y="-1"/>
            <a:chExt cx="9144000" cy="1000130"/>
          </a:xfrm>
        </p:grpSpPr>
        <p:sp>
          <p:nvSpPr>
            <p:cNvPr id="7" name="Rectangle 6"/>
            <p:cNvSpPr/>
            <p:nvPr/>
          </p:nvSpPr>
          <p:spPr>
            <a:xfrm>
              <a:off x="0" y="-1"/>
              <a:ext cx="9144000" cy="916739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Museo Sans 700" panose="02000000000000000000" pitchFamily="50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 rot="5400000">
              <a:off x="3622335" y="-2689182"/>
              <a:ext cx="66974" cy="7311643"/>
            </a:xfrm>
            <a:prstGeom prst="rect">
              <a:avLst/>
            </a:prstGeom>
            <a:solidFill>
              <a:srgbClr val="004B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Museo Sans 700" panose="02000000000000000000" pitchFamily="50" charset="0"/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 rot="5400000">
              <a:off x="8199729" y="55858"/>
              <a:ext cx="66976" cy="1821565"/>
            </a:xfrm>
            <a:prstGeom prst="rect">
              <a:avLst/>
            </a:prstGeom>
            <a:solidFill>
              <a:srgbClr val="D08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Museo Sans 700" panose="02000000000000000000" pitchFamily="50" charset="0"/>
              </a:endParaRPr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93586" y="118950"/>
              <a:ext cx="1661899" cy="678836"/>
            </a:xfrm>
            <a:prstGeom prst="rect">
              <a:avLst/>
            </a:prstGeom>
          </p:spPr>
        </p:pic>
      </p:grpSp>
      <p:sp>
        <p:nvSpPr>
          <p:cNvPr id="72" name="Title 1"/>
          <p:cNvSpPr txBox="1">
            <a:spLocks/>
          </p:cNvSpPr>
          <p:nvPr/>
        </p:nvSpPr>
        <p:spPr>
          <a:xfrm>
            <a:off x="196633" y="304010"/>
            <a:ext cx="7125801" cy="49377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200" dirty="0">
              <a:solidFill>
                <a:srgbClr val="004B84"/>
              </a:solidFill>
              <a:latin typeface="Trajan Pro 3" panose="02020502050503020301" pitchFamily="18" charset="0"/>
            </a:endParaRP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18242010-DBC9-4D9B-8DE5-47F01F46D9A1}"/>
              </a:ext>
            </a:extLst>
          </p:cNvPr>
          <p:cNvSpPr txBox="1">
            <a:spLocks/>
          </p:cNvSpPr>
          <p:nvPr/>
        </p:nvSpPr>
        <p:spPr>
          <a:xfrm>
            <a:off x="304751" y="1350672"/>
            <a:ext cx="8750734" cy="47244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MY" sz="1800" b="1" dirty="0">
              <a:latin typeface="ITC Galliard Std" panose="0202060206050B020A04" pitchFamily="18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DF162D2-1DE5-4F89-B85F-F8CE13DEB9D7}"/>
              </a:ext>
            </a:extLst>
          </p:cNvPr>
          <p:cNvSpPr txBox="1">
            <a:spLocks/>
          </p:cNvSpPr>
          <p:nvPr/>
        </p:nvSpPr>
        <p:spPr>
          <a:xfrm>
            <a:off x="0" y="185058"/>
            <a:ext cx="7765050" cy="49377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100" dirty="0">
                <a:solidFill>
                  <a:srgbClr val="004B84"/>
                </a:solidFill>
                <a:latin typeface="ITC Galliard Std" panose="0202060206050B020A04" pitchFamily="18" charset="0"/>
              </a:rPr>
              <a:t>CURRENT SITUATION ON COVID-19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0BA1E2-E8D5-4CE7-995D-47520A8F9B7F}"/>
              </a:ext>
            </a:extLst>
          </p:cNvPr>
          <p:cNvSpPr txBox="1"/>
          <p:nvPr/>
        </p:nvSpPr>
        <p:spPr>
          <a:xfrm>
            <a:off x="6547897" y="6075072"/>
            <a:ext cx="25075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i="1" dirty="0">
                <a:latin typeface="ITC Galliard Std" panose="0202060206050B020A04" pitchFamily="18" charset="0"/>
              </a:rPr>
              <a:t>Updated as of 8</a:t>
            </a:r>
            <a:r>
              <a:rPr lang="en-MY" sz="1200" i="1" baseline="30000" dirty="0">
                <a:latin typeface="ITC Galliard Std" panose="0202060206050B020A04" pitchFamily="18" charset="0"/>
              </a:rPr>
              <a:t>th</a:t>
            </a:r>
            <a:r>
              <a:rPr lang="en-MY" sz="1200" i="1" dirty="0">
                <a:latin typeface="ITC Galliard Std" panose="0202060206050B020A04" pitchFamily="18" charset="0"/>
              </a:rPr>
              <a:t> March 2020</a:t>
            </a:r>
          </a:p>
          <a:p>
            <a:r>
              <a:rPr lang="en-MY" sz="1200" i="1" dirty="0">
                <a:latin typeface="ITC Galliard Std" panose="0202060206050B020A04" pitchFamily="18" charset="0"/>
              </a:rPr>
              <a:t>Source: </a:t>
            </a:r>
          </a:p>
          <a:p>
            <a:r>
              <a:rPr lang="en-MY" sz="1200" dirty="0">
                <a:latin typeface="ITC Galliard Std" panose="0202060206050B020A04" pitchFamily="18" charset="0"/>
              </a:rPr>
              <a:t>http://www.moh.gov.my</a:t>
            </a:r>
            <a:endParaRPr lang="en-MY" sz="1200" i="1" dirty="0">
              <a:latin typeface="ITC Galliard Std" panose="0202060206050B020A04" pitchFamily="18" charset="0"/>
            </a:endParaRPr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866D79C4-392B-4C84-85A6-12E3842DAA2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4"/>
          <a:stretch/>
        </p:blipFill>
        <p:spPr>
          <a:xfrm>
            <a:off x="622631" y="1016541"/>
            <a:ext cx="5925266" cy="5774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631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Group 129"/>
          <p:cNvGrpSpPr/>
          <p:nvPr/>
        </p:nvGrpSpPr>
        <p:grpSpPr>
          <a:xfrm>
            <a:off x="0" y="-56272"/>
            <a:ext cx="9144000" cy="1000130"/>
            <a:chOff x="0" y="-1"/>
            <a:chExt cx="9144000" cy="1000130"/>
          </a:xfrm>
        </p:grpSpPr>
        <p:sp>
          <p:nvSpPr>
            <p:cNvPr id="7" name="Rectangle 6"/>
            <p:cNvSpPr/>
            <p:nvPr/>
          </p:nvSpPr>
          <p:spPr>
            <a:xfrm>
              <a:off x="0" y="-1"/>
              <a:ext cx="9144000" cy="916739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Museo Sans 700" panose="02000000000000000000" pitchFamily="50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 rot="5400000">
              <a:off x="3622335" y="-2689182"/>
              <a:ext cx="66974" cy="7311643"/>
            </a:xfrm>
            <a:prstGeom prst="rect">
              <a:avLst/>
            </a:prstGeom>
            <a:solidFill>
              <a:srgbClr val="004B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Museo Sans 700" panose="02000000000000000000" pitchFamily="50" charset="0"/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 rot="5400000">
              <a:off x="8199729" y="55858"/>
              <a:ext cx="66976" cy="1821565"/>
            </a:xfrm>
            <a:prstGeom prst="rect">
              <a:avLst/>
            </a:prstGeom>
            <a:solidFill>
              <a:srgbClr val="D08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Museo Sans 700" panose="02000000000000000000" pitchFamily="50" charset="0"/>
              </a:endParaRPr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93586" y="118950"/>
              <a:ext cx="1661899" cy="678836"/>
            </a:xfrm>
            <a:prstGeom prst="rect">
              <a:avLst/>
            </a:prstGeom>
          </p:spPr>
        </p:pic>
      </p:grpSp>
      <p:sp>
        <p:nvSpPr>
          <p:cNvPr id="72" name="Title 1"/>
          <p:cNvSpPr txBox="1">
            <a:spLocks/>
          </p:cNvSpPr>
          <p:nvPr/>
        </p:nvSpPr>
        <p:spPr>
          <a:xfrm>
            <a:off x="196633" y="304010"/>
            <a:ext cx="7125801" cy="49377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rgbClr val="004B84"/>
                </a:solidFill>
                <a:latin typeface="ITC Galliard Std" panose="0202060206050B020A04" pitchFamily="18" charset="0"/>
              </a:rPr>
              <a:t>WHAT YOU SHOULD DO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AE58471-A3C7-40B7-AE96-C7400DA62E6A}"/>
              </a:ext>
            </a:extLst>
          </p:cNvPr>
          <p:cNvSpPr txBox="1"/>
          <p:nvPr/>
        </p:nvSpPr>
        <p:spPr>
          <a:xfrm>
            <a:off x="0" y="995067"/>
            <a:ext cx="9144000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MY" dirty="0">
                <a:latin typeface="ITC Galliard Std" panose="0202060206050B020A04" pitchFamily="18" charset="0"/>
              </a:rPr>
              <a:t>TRAVEL ADVISORY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00A94D-6DAB-47B9-A958-4A48BF979C2F}"/>
              </a:ext>
            </a:extLst>
          </p:cNvPr>
          <p:cNvSpPr txBox="1"/>
          <p:nvPr/>
        </p:nvSpPr>
        <p:spPr>
          <a:xfrm>
            <a:off x="597736" y="1540673"/>
            <a:ext cx="7918468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ITC Galliard Std" panose="0202060206050B020A04" pitchFamily="18" charset="0"/>
              </a:rPr>
              <a:t>Employees and students are required to </a:t>
            </a:r>
            <a:r>
              <a:rPr lang="en-US" sz="1600" u="sng" dirty="0">
                <a:latin typeface="ITC Galliard Std" panose="0202060206050B020A04" pitchFamily="18" charset="0"/>
              </a:rPr>
              <a:t>POSTPONE ALL BUSINESS/LEISURE TRAVELS TO</a:t>
            </a:r>
            <a:r>
              <a:rPr lang="en-US" sz="1600" dirty="0">
                <a:latin typeface="ITC Galliard Std" panose="0202060206050B020A04" pitchFamily="18" charset="0"/>
              </a:rPr>
              <a:t>: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1600" dirty="0">
              <a:latin typeface="ITC Galliard Std" panose="0202060206050B020A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1600" dirty="0">
              <a:latin typeface="ITC Galliard Std" panose="0202060206050B020A04" pitchFamily="18" charset="0"/>
            </a:endParaRPr>
          </a:p>
          <a:p>
            <a:pPr algn="just"/>
            <a:endParaRPr lang="en-US" sz="1600" dirty="0">
              <a:latin typeface="ITC Galliard Std" panose="0202060206050B020A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ITC Galliard Std" panose="0202060206050B020A04" pitchFamily="18" charset="0"/>
              </a:rPr>
              <a:t>Employees returning from the aforementioned countries (including airport transits), are required to inform HR department and are required to be self-quarantined for 14 calendar days.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1600" dirty="0">
              <a:latin typeface="ITC Galliard Std" panose="0202060206050B020A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ITC Galliard Std" panose="0202060206050B020A04" pitchFamily="18" charset="0"/>
              </a:rPr>
              <a:t>Students returning from the aforementioned countries (including airport transits), are required to inform respective department (CSIMAL/Registry/Mobility) and are required to be self-quarantined for 14 calendar days.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1600" dirty="0">
              <a:latin typeface="ITC Galliard Std" panose="0202060206050B020A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ITC Galliard Std" panose="0202060206050B020A04" pitchFamily="18" charset="0"/>
              </a:rPr>
              <a:t>Employees and students shall seek immediate medical attention should any symptoms arise (i.e. fever, cough, sore throat or breathing difficulty).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1600" dirty="0">
              <a:latin typeface="ITC Galliard Std" panose="0202060206050B020A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ITC Galliard Std" panose="0202060206050B020A04" pitchFamily="18" charset="0"/>
              </a:rPr>
              <a:t>Prior and after business or travel, employees are required to notify COMCEN by phone at +603 23319999 or by email at </a:t>
            </a:r>
            <a:r>
              <a:rPr lang="en-US" sz="1600" dirty="0">
                <a:latin typeface="ITC Galliard Std" panose="0202060206050B020A04" pitchFamily="18" charset="0"/>
                <a:hlinkClick r:id="rId3"/>
              </a:rPr>
              <a:t>comcen@petronas.com.my</a:t>
            </a:r>
            <a:r>
              <a:rPr lang="en-US" sz="1600" dirty="0">
                <a:latin typeface="ITC Galliard Std" panose="0202060206050B020A04" pitchFamily="18" charset="0"/>
              </a:rPr>
              <a:t>. For students, respective department shall notify COMCEN.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DEF5289-D985-452E-9D19-FF0375FDE232}"/>
              </a:ext>
            </a:extLst>
          </p:cNvPr>
          <p:cNvSpPr txBox="1"/>
          <p:nvPr/>
        </p:nvSpPr>
        <p:spPr>
          <a:xfrm>
            <a:off x="940313" y="2177012"/>
            <a:ext cx="7575891" cy="52322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1400" dirty="0">
                <a:solidFill>
                  <a:schemeClr val="bg1"/>
                </a:solidFill>
                <a:latin typeface="ITC Galliard Std" panose="0202060206050B020A04" pitchFamily="18" charset="0"/>
              </a:rPr>
              <a:t>PEOPLE’S REPUBLIC OF CHINA (INCLUDING MAINLAND CHINA, HONG KONG &amp; MACAU), TAIWAN, SOUTH KOREA, JAPAN, ITALY AND IRAN.</a:t>
            </a:r>
          </a:p>
        </p:txBody>
      </p:sp>
    </p:spTree>
    <p:extLst>
      <p:ext uri="{BB962C8B-B14F-4D97-AF65-F5344CB8AC3E}">
        <p14:creationId xmlns:p14="http://schemas.microsoft.com/office/powerpoint/2010/main" val="26611260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Group 129"/>
          <p:cNvGrpSpPr/>
          <p:nvPr/>
        </p:nvGrpSpPr>
        <p:grpSpPr>
          <a:xfrm>
            <a:off x="0" y="-1"/>
            <a:ext cx="9144000" cy="1000130"/>
            <a:chOff x="0" y="-1"/>
            <a:chExt cx="9144000" cy="1000130"/>
          </a:xfrm>
        </p:grpSpPr>
        <p:sp>
          <p:nvSpPr>
            <p:cNvPr id="7" name="Rectangle 6"/>
            <p:cNvSpPr/>
            <p:nvPr/>
          </p:nvSpPr>
          <p:spPr>
            <a:xfrm>
              <a:off x="0" y="-1"/>
              <a:ext cx="9144000" cy="916739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Museo Sans 700" panose="02000000000000000000" pitchFamily="50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 rot="5400000">
              <a:off x="3622335" y="-2689182"/>
              <a:ext cx="66974" cy="7311643"/>
            </a:xfrm>
            <a:prstGeom prst="rect">
              <a:avLst/>
            </a:prstGeom>
            <a:solidFill>
              <a:srgbClr val="004B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Museo Sans 700" panose="02000000000000000000" pitchFamily="50" charset="0"/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 rot="5400000">
              <a:off x="8199729" y="55858"/>
              <a:ext cx="66976" cy="1821565"/>
            </a:xfrm>
            <a:prstGeom prst="rect">
              <a:avLst/>
            </a:prstGeom>
            <a:solidFill>
              <a:srgbClr val="D08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Museo Sans 700" panose="02000000000000000000" pitchFamily="50" charset="0"/>
              </a:endParaRPr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93586" y="118950"/>
              <a:ext cx="1661899" cy="678836"/>
            </a:xfrm>
            <a:prstGeom prst="rect">
              <a:avLst/>
            </a:prstGeom>
          </p:spPr>
        </p:pic>
      </p:grpSp>
      <p:sp>
        <p:nvSpPr>
          <p:cNvPr id="72" name="Title 1"/>
          <p:cNvSpPr txBox="1">
            <a:spLocks/>
          </p:cNvSpPr>
          <p:nvPr/>
        </p:nvSpPr>
        <p:spPr>
          <a:xfrm>
            <a:off x="196633" y="304010"/>
            <a:ext cx="7125801" cy="49377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rgbClr val="004B84"/>
                </a:solidFill>
                <a:latin typeface="ITC Galliard Std" panose="0202060206050B020A04" pitchFamily="18" charset="0"/>
              </a:rPr>
              <a:t>WHAT YOU SHOULD DO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AE58471-A3C7-40B7-AE96-C7400DA62E6A}"/>
              </a:ext>
            </a:extLst>
          </p:cNvPr>
          <p:cNvSpPr txBox="1"/>
          <p:nvPr/>
        </p:nvSpPr>
        <p:spPr>
          <a:xfrm>
            <a:off x="0" y="995067"/>
            <a:ext cx="9144000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MY" dirty="0">
                <a:latin typeface="ITC Galliard Std" panose="0202060206050B020A04" pitchFamily="18" charset="0"/>
              </a:rPr>
              <a:t>ATTENDING AND ORGANISING EVENTS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00A94D-6DAB-47B9-A958-4A48BF979C2F}"/>
              </a:ext>
            </a:extLst>
          </p:cNvPr>
          <p:cNvSpPr txBox="1"/>
          <p:nvPr/>
        </p:nvSpPr>
        <p:spPr>
          <a:xfrm>
            <a:off x="311133" y="1540672"/>
            <a:ext cx="4110742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ITC Galliard Std" panose="0202060206050B020A04" pitchFamily="18" charset="0"/>
              </a:rPr>
              <a:t>Employees to avoid attending and defer </a:t>
            </a:r>
            <a:r>
              <a:rPr lang="en-US" sz="1600" dirty="0" err="1">
                <a:latin typeface="ITC Galliard Std" panose="0202060206050B020A04" pitchFamily="18" charset="0"/>
              </a:rPr>
              <a:t>organising</a:t>
            </a:r>
            <a:r>
              <a:rPr lang="en-US" sz="1600" dirty="0">
                <a:latin typeface="ITC Galliard Std" panose="0202060206050B020A04" pitchFamily="18" charset="0"/>
              </a:rPr>
              <a:t> any form of non-business critical events.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ITC Galliard Std" panose="0202060206050B020A04" pitchFamily="18" charset="0"/>
              </a:rPr>
              <a:t>For any critical business events, risk assessment and mitigation measures shall be conducted. The risk assessment shall be endorsed by the respective Head of the </a:t>
            </a:r>
            <a:r>
              <a:rPr lang="en-US" sz="1600" dirty="0" err="1">
                <a:latin typeface="ITC Galliard Std" panose="0202060206050B020A04" pitchFamily="18" charset="0"/>
              </a:rPr>
              <a:t>Organising</a:t>
            </a:r>
            <a:r>
              <a:rPr lang="en-US" sz="1600" dirty="0">
                <a:latin typeface="ITC Galliard Std" panose="0202060206050B020A04" pitchFamily="18" charset="0"/>
              </a:rPr>
              <a:t> Department.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ITC Galliard Std" panose="0202060206050B020A04" pitchFamily="18" charset="0"/>
              </a:rPr>
              <a:t>Please refer </a:t>
            </a:r>
            <a:r>
              <a:rPr lang="en-US" sz="1600" u="sng" dirty="0">
                <a:latin typeface="ITC Galliard Std" panose="0202060206050B020A04" pitchFamily="18" charset="0"/>
                <a:hlinkClick r:id="rId3"/>
              </a:rPr>
              <a:t>COVID-19 Decision Making Flow Chart on </a:t>
            </a:r>
            <a:r>
              <a:rPr lang="en-US" sz="1600" u="sng" dirty="0" err="1">
                <a:latin typeface="ITC Galliard Std" panose="0202060206050B020A04" pitchFamily="18" charset="0"/>
                <a:hlinkClick r:id="rId3"/>
              </a:rPr>
              <a:t>Organising</a:t>
            </a:r>
            <a:r>
              <a:rPr lang="en-US" sz="1600" u="sng" dirty="0">
                <a:latin typeface="ITC Galliard Std" panose="0202060206050B020A04" pitchFamily="18" charset="0"/>
                <a:hlinkClick r:id="rId3"/>
              </a:rPr>
              <a:t> Events.</a:t>
            </a:r>
            <a:endParaRPr lang="en-US" sz="1600" u="sng" dirty="0">
              <a:latin typeface="ITC Galliard Std" panose="0202060206050B020A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ITC Galliard Std" panose="0202060206050B020A04" pitchFamily="18" charset="0"/>
              </a:rPr>
              <a:t>If </a:t>
            </a:r>
            <a:r>
              <a:rPr lang="en-US" sz="1600" u="sng" dirty="0">
                <a:latin typeface="ITC Galliard Std" panose="0202060206050B020A04" pitchFamily="18" charset="0"/>
              </a:rPr>
              <a:t>t</a:t>
            </a:r>
            <a:r>
              <a:rPr lang="en-US" sz="1600" dirty="0">
                <a:latin typeface="ITC Galliard Std" panose="0202060206050B020A04" pitchFamily="18" charset="0"/>
              </a:rPr>
              <a:t>he event </a:t>
            </a:r>
            <a:r>
              <a:rPr lang="en-US" sz="1600" dirty="0" err="1">
                <a:latin typeface="ITC Galliard Std" panose="0202060206050B020A04" pitchFamily="18" charset="0"/>
              </a:rPr>
              <a:t>organiser</a:t>
            </a:r>
            <a:r>
              <a:rPr lang="en-US" sz="1600" dirty="0">
                <a:latin typeface="ITC Galliard Std" panose="0202060206050B020A04" pitchFamily="18" charset="0"/>
              </a:rPr>
              <a:t> decided to proceed with </a:t>
            </a:r>
            <a:r>
              <a:rPr lang="en-US" sz="1600" dirty="0" err="1">
                <a:latin typeface="ITC Galliard Std" panose="0202060206050B020A04" pitchFamily="18" charset="0"/>
              </a:rPr>
              <a:t>organising</a:t>
            </a:r>
            <a:r>
              <a:rPr lang="en-US" sz="1600" dirty="0">
                <a:latin typeface="ITC Galliard Std" panose="0202060206050B020A04" pitchFamily="18" charset="0"/>
              </a:rPr>
              <a:t> the event, it is the event </a:t>
            </a:r>
            <a:r>
              <a:rPr lang="en-US" sz="1600" dirty="0" err="1">
                <a:latin typeface="ITC Galliard Std" panose="0202060206050B020A04" pitchFamily="18" charset="0"/>
              </a:rPr>
              <a:t>organiser’s</a:t>
            </a:r>
            <a:r>
              <a:rPr lang="en-US" sz="1600" dirty="0">
                <a:latin typeface="ITC Galliard Std" panose="0202060206050B020A04" pitchFamily="18" charset="0"/>
              </a:rPr>
              <a:t> responsibility to distribute the health declaration form to the participants, conduct risk assessment, perform temperature screening during the event, and prepare all the PPE required, such as masks and hand </a:t>
            </a:r>
            <a:r>
              <a:rPr lang="en-US" sz="1600" dirty="0" err="1">
                <a:latin typeface="ITC Galliard Std" panose="0202060206050B020A04" pitchFamily="18" charset="0"/>
              </a:rPr>
              <a:t>sanitiser</a:t>
            </a:r>
            <a:r>
              <a:rPr lang="en-US" sz="1600" dirty="0">
                <a:latin typeface="ITC Galliard Std" panose="0202060206050B020A04" pitchFamily="18" charset="0"/>
              </a:rPr>
              <a:t>.</a:t>
            </a:r>
            <a:endParaRPr lang="en-US" sz="1600" dirty="0">
              <a:latin typeface="Museo Sans 300" panose="02000000000000000000" pitchFamily="50" charset="0"/>
            </a:endParaRPr>
          </a:p>
        </p:txBody>
      </p:sp>
      <p:pic>
        <p:nvPicPr>
          <p:cNvPr id="6" name="Picture 5" descr="A close up of a map&#10;&#10;Description automatically generated">
            <a:extLst>
              <a:ext uri="{FF2B5EF4-FFF2-40B4-BE49-F238E27FC236}">
                <a16:creationId xmlns:a16="http://schemas.microsoft.com/office/drawing/2014/main" id="{51045B27-3357-45F5-AB77-D8088DE833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904" y="1364399"/>
            <a:ext cx="4110742" cy="5319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3785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Group 129"/>
          <p:cNvGrpSpPr/>
          <p:nvPr/>
        </p:nvGrpSpPr>
        <p:grpSpPr>
          <a:xfrm>
            <a:off x="0" y="-1"/>
            <a:ext cx="9144000" cy="1000130"/>
            <a:chOff x="0" y="-1"/>
            <a:chExt cx="9144000" cy="1000130"/>
          </a:xfrm>
        </p:grpSpPr>
        <p:sp>
          <p:nvSpPr>
            <p:cNvPr id="7" name="Rectangle 6"/>
            <p:cNvSpPr/>
            <p:nvPr/>
          </p:nvSpPr>
          <p:spPr>
            <a:xfrm>
              <a:off x="0" y="-1"/>
              <a:ext cx="9144000" cy="916739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Museo Sans 700" panose="02000000000000000000" pitchFamily="50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 rot="5400000">
              <a:off x="3622335" y="-2689182"/>
              <a:ext cx="66974" cy="7311643"/>
            </a:xfrm>
            <a:prstGeom prst="rect">
              <a:avLst/>
            </a:prstGeom>
            <a:solidFill>
              <a:srgbClr val="004B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Museo Sans 700" panose="02000000000000000000" pitchFamily="50" charset="0"/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 rot="5400000">
              <a:off x="8199729" y="55858"/>
              <a:ext cx="66976" cy="1821565"/>
            </a:xfrm>
            <a:prstGeom prst="rect">
              <a:avLst/>
            </a:prstGeom>
            <a:solidFill>
              <a:srgbClr val="D08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Museo Sans 700" panose="02000000000000000000" pitchFamily="50" charset="0"/>
              </a:endParaRPr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93586" y="118950"/>
              <a:ext cx="1661899" cy="678836"/>
            </a:xfrm>
            <a:prstGeom prst="rect">
              <a:avLst/>
            </a:prstGeom>
          </p:spPr>
        </p:pic>
      </p:grpSp>
      <p:sp>
        <p:nvSpPr>
          <p:cNvPr id="72" name="Title 1"/>
          <p:cNvSpPr txBox="1">
            <a:spLocks/>
          </p:cNvSpPr>
          <p:nvPr/>
        </p:nvSpPr>
        <p:spPr>
          <a:xfrm>
            <a:off x="196633" y="304010"/>
            <a:ext cx="7125801" cy="49377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rgbClr val="004B84"/>
                </a:solidFill>
                <a:latin typeface="ITC Galliard Std" panose="0202060206050B020A04" pitchFamily="18" charset="0"/>
              </a:rPr>
              <a:t>WHAT YOU SHOULD DO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AE58471-A3C7-40B7-AE96-C7400DA62E6A}"/>
              </a:ext>
            </a:extLst>
          </p:cNvPr>
          <p:cNvSpPr txBox="1"/>
          <p:nvPr/>
        </p:nvSpPr>
        <p:spPr>
          <a:xfrm>
            <a:off x="0" y="995067"/>
            <a:ext cx="9144000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MY" dirty="0">
                <a:latin typeface="ITC Galliard Std" panose="0202060206050B020A04" pitchFamily="18" charset="0"/>
              </a:rPr>
              <a:t>ATTENDING AND ORGANIZING EVENTS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00A94D-6DAB-47B9-A958-4A48BF979C2F}"/>
              </a:ext>
            </a:extLst>
          </p:cNvPr>
          <p:cNvSpPr txBox="1"/>
          <p:nvPr/>
        </p:nvSpPr>
        <p:spPr>
          <a:xfrm>
            <a:off x="311133" y="1468480"/>
            <a:ext cx="411074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ITC Galliard Std" panose="0202060206050B020A04" pitchFamily="18" charset="0"/>
              </a:rPr>
              <a:t>Event is defined as face to face meeting such as staff gatherings for workshops, conferences, team building, away days, seminars, awareness talks and training.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ITC Galliard Std" panose="0202060206050B020A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ITC Galliard Std" panose="0202060206050B020A04" pitchFamily="18" charset="0"/>
              </a:rPr>
              <a:t>Factors that determine events business criticality are: </a:t>
            </a:r>
          </a:p>
          <a:p>
            <a:pPr marL="534988" lvl="1" indent="-268288" algn="just"/>
            <a:r>
              <a:rPr lang="en-US" sz="1600" dirty="0">
                <a:latin typeface="ITC Galliard Std" panose="0202060206050B020A04" pitchFamily="18" charset="0"/>
              </a:rPr>
              <a:t>1. Legal violations i.e. if the event is not </a:t>
            </a:r>
            <a:r>
              <a:rPr lang="en-US" sz="1600" dirty="0" err="1">
                <a:latin typeface="ITC Galliard Std" panose="0202060206050B020A04" pitchFamily="18" charset="0"/>
              </a:rPr>
              <a:t>organised</a:t>
            </a:r>
            <a:r>
              <a:rPr lang="en-US" sz="1600" dirty="0">
                <a:latin typeface="ITC Galliard Std" panose="0202060206050B020A04" pitchFamily="18" charset="0"/>
              </a:rPr>
              <a:t>, there will be legal implications to UTP</a:t>
            </a:r>
          </a:p>
          <a:p>
            <a:pPr marL="266700" lvl="1" algn="just"/>
            <a:r>
              <a:rPr lang="en-US" sz="1600" dirty="0">
                <a:latin typeface="ITC Galliard Std" panose="0202060206050B020A04" pitchFamily="18" charset="0"/>
              </a:rPr>
              <a:t>2. Impacting license to operate </a:t>
            </a:r>
          </a:p>
          <a:p>
            <a:pPr marL="266700" lvl="1" algn="just"/>
            <a:r>
              <a:rPr lang="en-MY" sz="1600" dirty="0">
                <a:latin typeface="ITC Galliard Std" panose="0202060206050B020A04" pitchFamily="18" charset="0"/>
              </a:rPr>
              <a:t>3. Personnel health and safety </a:t>
            </a:r>
          </a:p>
          <a:p>
            <a:pPr marL="266700" lvl="1" algn="just"/>
            <a:r>
              <a:rPr lang="en-MY" sz="1600" dirty="0">
                <a:latin typeface="ITC Galliard Std" panose="0202060206050B020A04" pitchFamily="18" charset="0"/>
              </a:rPr>
              <a:t>4. Operational risk and impact </a:t>
            </a:r>
          </a:p>
          <a:p>
            <a:pPr marL="266700" lvl="1" algn="just"/>
            <a:r>
              <a:rPr lang="en-MY" sz="1600" dirty="0">
                <a:latin typeface="ITC Galliard Std" panose="0202060206050B020A04" pitchFamily="18" charset="0"/>
              </a:rPr>
              <a:t>5. Environmental impact </a:t>
            </a:r>
          </a:p>
          <a:p>
            <a:pPr marL="266700" lvl="1" algn="just"/>
            <a:r>
              <a:rPr lang="en-MY" sz="1600" dirty="0">
                <a:latin typeface="ITC Galliard Std" panose="0202060206050B020A04" pitchFamily="18" charset="0"/>
              </a:rPr>
              <a:t>6. Business continuity </a:t>
            </a:r>
          </a:p>
          <a:p>
            <a:pPr marL="266700" lvl="1" algn="just"/>
            <a:r>
              <a:rPr lang="en-MY" sz="1600" dirty="0">
                <a:latin typeface="ITC Galliard Std" panose="0202060206050B020A04" pitchFamily="18" charset="0"/>
              </a:rPr>
              <a:t>7. Financial loss </a:t>
            </a:r>
          </a:p>
          <a:p>
            <a:pPr marL="266700" lvl="1" algn="just"/>
            <a:r>
              <a:rPr lang="en-MY" sz="1600" dirty="0">
                <a:latin typeface="ITC Galliard Std" panose="0202060206050B020A04" pitchFamily="18" charset="0"/>
              </a:rPr>
              <a:t>8. Reputation damage </a:t>
            </a:r>
          </a:p>
          <a:p>
            <a:endParaRPr lang="en-MY" sz="1600" dirty="0">
              <a:latin typeface="ITC Galliard Std" panose="0202060206050B020A04" pitchFamily="18" charset="0"/>
            </a:endParaRPr>
          </a:p>
          <a:p>
            <a:r>
              <a:rPr lang="en-US" sz="1600" i="1" dirty="0">
                <a:latin typeface="ITC Galliard Std" panose="0202060206050B020A04" pitchFamily="18" charset="0"/>
              </a:rPr>
              <a:t>**Risk assessment to be performed using </a:t>
            </a:r>
            <a:r>
              <a:rPr lang="en-US" sz="1600" i="1" dirty="0">
                <a:latin typeface="ITC Galliard Std" panose="0202060206050B020A04" pitchFamily="18" charset="0"/>
                <a:hlinkClick r:id="rId3" action="ppaction://hlinkfile"/>
              </a:rPr>
              <a:t>Appendix 1 </a:t>
            </a:r>
            <a:endParaRPr lang="en-US" sz="1600" i="1" dirty="0">
              <a:latin typeface="ITC Galliard Std" panose="0202060206050B020A04" pitchFamily="18" charset="0"/>
            </a:endParaRPr>
          </a:p>
        </p:txBody>
      </p:sp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3EB87BD8-D54E-4A8E-9F10-6B59011D5B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2127" y="1426314"/>
            <a:ext cx="4110742" cy="2906982"/>
          </a:xfrm>
          <a:prstGeom prst="rect">
            <a:avLst/>
          </a:prstGeom>
        </p:spPr>
      </p:pic>
      <p:pic>
        <p:nvPicPr>
          <p:cNvPr id="11" name="Picture 10" descr="A screenshot of a cell phone&#10;&#10;Description automatically generated">
            <a:extLst>
              <a:ext uri="{FF2B5EF4-FFF2-40B4-BE49-F238E27FC236}">
                <a16:creationId xmlns:a16="http://schemas.microsoft.com/office/drawing/2014/main" id="{65E8B537-74B7-4686-9B04-B4A986114A1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01"/>
          <a:stretch/>
        </p:blipFill>
        <p:spPr>
          <a:xfrm>
            <a:off x="4798303" y="4186990"/>
            <a:ext cx="3958389" cy="2544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9957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Group 129"/>
          <p:cNvGrpSpPr/>
          <p:nvPr/>
        </p:nvGrpSpPr>
        <p:grpSpPr>
          <a:xfrm>
            <a:off x="0" y="-1"/>
            <a:ext cx="9144000" cy="1000130"/>
            <a:chOff x="0" y="-1"/>
            <a:chExt cx="9144000" cy="1000130"/>
          </a:xfrm>
        </p:grpSpPr>
        <p:sp>
          <p:nvSpPr>
            <p:cNvPr id="7" name="Rectangle 6"/>
            <p:cNvSpPr/>
            <p:nvPr/>
          </p:nvSpPr>
          <p:spPr>
            <a:xfrm>
              <a:off x="0" y="-1"/>
              <a:ext cx="9144000" cy="916739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Museo Sans 700" panose="02000000000000000000" pitchFamily="50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 rot="5400000">
              <a:off x="3622335" y="-2689182"/>
              <a:ext cx="66974" cy="7311643"/>
            </a:xfrm>
            <a:prstGeom prst="rect">
              <a:avLst/>
            </a:prstGeom>
            <a:solidFill>
              <a:srgbClr val="004B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Museo Sans 700" panose="02000000000000000000" pitchFamily="50" charset="0"/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 rot="5400000">
              <a:off x="8199729" y="55858"/>
              <a:ext cx="66976" cy="1821565"/>
            </a:xfrm>
            <a:prstGeom prst="rect">
              <a:avLst/>
            </a:prstGeom>
            <a:solidFill>
              <a:srgbClr val="D08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Museo Sans 700" panose="02000000000000000000" pitchFamily="50" charset="0"/>
              </a:endParaRPr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93586" y="118950"/>
              <a:ext cx="1661899" cy="678836"/>
            </a:xfrm>
            <a:prstGeom prst="rect">
              <a:avLst/>
            </a:prstGeom>
          </p:spPr>
        </p:pic>
      </p:grpSp>
      <p:sp>
        <p:nvSpPr>
          <p:cNvPr id="72" name="Title 1"/>
          <p:cNvSpPr txBox="1">
            <a:spLocks/>
          </p:cNvSpPr>
          <p:nvPr/>
        </p:nvSpPr>
        <p:spPr>
          <a:xfrm>
            <a:off x="196633" y="304010"/>
            <a:ext cx="7125801" cy="49377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200" dirty="0">
              <a:solidFill>
                <a:srgbClr val="004B84"/>
              </a:solidFill>
              <a:latin typeface="Trajan Pro 3" panose="02020502050503020301" pitchFamily="18" charset="0"/>
            </a:endParaRP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18242010-DBC9-4D9B-8DE5-47F01F46D9A1}"/>
              </a:ext>
            </a:extLst>
          </p:cNvPr>
          <p:cNvSpPr txBox="1">
            <a:spLocks/>
          </p:cNvSpPr>
          <p:nvPr/>
        </p:nvSpPr>
        <p:spPr>
          <a:xfrm>
            <a:off x="196633" y="1350672"/>
            <a:ext cx="8750734" cy="47244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MY" sz="1800" b="1" dirty="0">
              <a:latin typeface="ITC Galliard Std" panose="0202060206050B020A04" pitchFamily="18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DF162D2-1DE5-4F89-B85F-F8CE13DEB9D7}"/>
              </a:ext>
            </a:extLst>
          </p:cNvPr>
          <p:cNvSpPr txBox="1">
            <a:spLocks/>
          </p:cNvSpPr>
          <p:nvPr/>
        </p:nvSpPr>
        <p:spPr>
          <a:xfrm>
            <a:off x="267785" y="236927"/>
            <a:ext cx="7125801" cy="49377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rgbClr val="004B84"/>
                </a:solidFill>
                <a:latin typeface="ITC Galliard Std" panose="0202060206050B020A04" pitchFamily="18" charset="0"/>
              </a:rPr>
              <a:t>WHAT YOU SHOULD DO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553272-BA29-4CD4-95B1-2209702ED12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9419"/>
          <a:stretch/>
        </p:blipFill>
        <p:spPr>
          <a:xfrm>
            <a:off x="356097" y="1164637"/>
            <a:ext cx="8598817" cy="349941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DA07F4D-ACD5-4A85-AFD6-09DD9435D6D1}"/>
              </a:ext>
            </a:extLst>
          </p:cNvPr>
          <p:cNvSpPr/>
          <p:nvPr/>
        </p:nvSpPr>
        <p:spPr>
          <a:xfrm>
            <a:off x="4717774" y="3140765"/>
            <a:ext cx="4070129" cy="23665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DF8D455-EB9C-4D94-A2CE-13749D010D7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0141" r="49815"/>
          <a:stretch/>
        </p:blipFill>
        <p:spPr>
          <a:xfrm>
            <a:off x="4717774" y="3193773"/>
            <a:ext cx="4315294" cy="86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5426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E1A0D57-FBAE-46BA-ADFB-D289FBDAE73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MY" sz="3200" dirty="0">
                <a:latin typeface="ITC Galliard Std" panose="0202060206050B020A04" pitchFamily="18" charset="0"/>
              </a:rPr>
              <a:t>CONTACT US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44DF93-0F62-4F5D-8A24-0CBEEFF39C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504" y="4214158"/>
            <a:ext cx="1007371" cy="76138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70F7B4D-42D5-4904-8C97-F11EC1150A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252" y="1453256"/>
            <a:ext cx="1007371" cy="10073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51C478D-2882-470F-8D74-A547AA484F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504" y="2830984"/>
            <a:ext cx="897422" cy="89742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A017709-6BC3-464D-AA6F-AC3D02112565}"/>
              </a:ext>
            </a:extLst>
          </p:cNvPr>
          <p:cNvSpPr txBox="1"/>
          <p:nvPr/>
        </p:nvSpPr>
        <p:spPr>
          <a:xfrm>
            <a:off x="1648364" y="316739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800" dirty="0">
                <a:latin typeface="ITC Galliard Std" panose="0202060206050B020A04" pitchFamily="18" charset="0"/>
              </a:rPr>
              <a:t>1-300-22-8887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070CFC-935F-4887-AC09-2AD095DE9DB4}"/>
              </a:ext>
            </a:extLst>
          </p:cNvPr>
          <p:cNvSpPr txBox="1"/>
          <p:nvPr/>
        </p:nvSpPr>
        <p:spPr>
          <a:xfrm>
            <a:off x="1648364" y="1872151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800" dirty="0">
                <a:latin typeface="ITC Galliard Std" panose="0202060206050B020A04" pitchFamily="18" charset="0"/>
              </a:rPr>
              <a:t>hse@utp.edu.my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01DCCFB-4C41-4B3E-851D-590F6B07F7A1}"/>
              </a:ext>
            </a:extLst>
          </p:cNvPr>
          <p:cNvSpPr txBox="1"/>
          <p:nvPr/>
        </p:nvSpPr>
        <p:spPr>
          <a:xfrm>
            <a:off x="1648364" y="4214158"/>
            <a:ext cx="73127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800" dirty="0" err="1">
                <a:latin typeface="ITC Galliard Std" panose="0202060206050B020A04" pitchFamily="18" charset="0"/>
              </a:rPr>
              <a:t>Universiti</a:t>
            </a:r>
            <a:r>
              <a:rPr lang="en-MY" sz="2800" dirty="0">
                <a:latin typeface="ITC Galliard Std" panose="0202060206050B020A04" pitchFamily="18" charset="0"/>
              </a:rPr>
              <a:t> </a:t>
            </a:r>
            <a:r>
              <a:rPr lang="en-MY" sz="2800" dirty="0" err="1">
                <a:latin typeface="ITC Galliard Std" panose="0202060206050B020A04" pitchFamily="18" charset="0"/>
              </a:rPr>
              <a:t>Teknologi</a:t>
            </a:r>
            <a:r>
              <a:rPr lang="en-MY" sz="2800" dirty="0">
                <a:latin typeface="ITC Galliard Std" panose="0202060206050B020A04" pitchFamily="18" charset="0"/>
              </a:rPr>
              <a:t> PETRONAS/HSE Dept</a:t>
            </a:r>
          </a:p>
        </p:txBody>
      </p:sp>
    </p:spTree>
    <p:extLst>
      <p:ext uri="{BB962C8B-B14F-4D97-AF65-F5344CB8AC3E}">
        <p14:creationId xmlns:p14="http://schemas.microsoft.com/office/powerpoint/2010/main" val="35891578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1" y="6260881"/>
            <a:ext cx="9143999" cy="71751"/>
            <a:chOff x="1" y="6177810"/>
            <a:chExt cx="12191999" cy="95668"/>
          </a:xfrm>
        </p:grpSpPr>
        <p:sp>
          <p:nvSpPr>
            <p:cNvPr id="9" name="Rectangle 8"/>
            <p:cNvSpPr/>
            <p:nvPr/>
          </p:nvSpPr>
          <p:spPr>
            <a:xfrm rot="5400000">
              <a:off x="4826596" y="1351215"/>
              <a:ext cx="95668" cy="9748857"/>
            </a:xfrm>
            <a:prstGeom prst="rect">
              <a:avLst/>
            </a:prstGeom>
            <a:solidFill>
              <a:srgbClr val="004B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" name="Rectangle 2"/>
            <p:cNvSpPr/>
            <p:nvPr/>
          </p:nvSpPr>
          <p:spPr>
            <a:xfrm rot="5400000">
              <a:off x="10930890" y="5010166"/>
              <a:ext cx="93466" cy="2428754"/>
            </a:xfrm>
            <a:prstGeom prst="rect">
              <a:avLst/>
            </a:prstGeom>
            <a:solidFill>
              <a:srgbClr val="D08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2451990" y="4473787"/>
            <a:ext cx="3863161" cy="1477328"/>
            <a:chOff x="2451990" y="4473787"/>
            <a:chExt cx="3863161" cy="1477328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36051" y="4508805"/>
              <a:ext cx="579100" cy="1225236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5368859" y="4537427"/>
              <a:ext cx="26531" cy="1167993"/>
            </a:xfrm>
            <a:prstGeom prst="rect">
              <a:avLst/>
            </a:prstGeom>
            <a:solidFill>
              <a:srgbClr val="D08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451990" y="4473787"/>
              <a:ext cx="2673547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4500" spc="-23" dirty="0">
                  <a:solidFill>
                    <a:srgbClr val="004B85"/>
                  </a:solidFill>
                  <a:latin typeface="ITC Galliard Std" panose="0202060206050B020A04" pitchFamily="18" charset="0"/>
                  <a:cs typeface="Times New Roman" panose="02020603050405020304" pitchFamily="18" charset="0"/>
                </a:rPr>
                <a:t>THANK</a:t>
              </a:r>
            </a:p>
            <a:p>
              <a:pPr algn="r"/>
              <a:r>
                <a:rPr lang="en-US" sz="4500" spc="-23" dirty="0">
                  <a:solidFill>
                    <a:srgbClr val="004B85"/>
                  </a:solidFill>
                  <a:latin typeface="ITC Galliard Std" panose="0202060206050B020A04" pitchFamily="18" charset="0"/>
                  <a:cs typeface="Times New Roman" panose="02020603050405020304" pitchFamily="18" charset="0"/>
                </a:rPr>
                <a:t>YOU</a:t>
              </a:r>
            </a:p>
          </p:txBody>
        </p:sp>
      </p:grp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119704" y="6388084"/>
            <a:ext cx="7556596" cy="384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700" b="1" dirty="0">
                <a:latin typeface="ITC Galliard Std" panose="0202060206050B020A04" pitchFamily="18" charset="0"/>
              </a:rPr>
              <a:t>© 2020 INSTITUTE OF TECHNOLOGY PETRONAS SDN BHD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600" dirty="0">
                <a:latin typeface="ITC Galliard Std" panose="0202060206050B020A04" pitchFamily="18" charset="0"/>
              </a:rPr>
              <a:t>All rights reserved.</a:t>
            </a:r>
            <a:br>
              <a:rPr lang="en-US" sz="600" dirty="0">
                <a:latin typeface="ITC Galliard Std" panose="0202060206050B020A04" pitchFamily="18" charset="0"/>
              </a:rPr>
            </a:br>
            <a:r>
              <a:rPr lang="en-US" sz="600" dirty="0">
                <a:latin typeface="ITC Galliard Std" panose="0202060206050B020A04" pitchFamily="18" charset="0"/>
              </a:rPr>
              <a:t>No part of this document may be reproduced, stored in a retrieval system or transmitted in any form or by any means (electronic, mechanical, photocopying, recording or otherwise) without the permission of the copyright owner.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222" y="421069"/>
            <a:ext cx="7918720" cy="3742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0044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E151474F97D1D4EB86C81E0240F2192" ma:contentTypeVersion="2" ma:contentTypeDescription="Create a new document." ma:contentTypeScope="" ma:versionID="bf5209f34c3da57a849a596f7c61425f">
  <xsd:schema xmlns:xsd="http://www.w3.org/2001/XMLSchema" xmlns:xs="http://www.w3.org/2001/XMLSchema" xmlns:p="http://schemas.microsoft.com/office/2006/metadata/properties" xmlns:ns2="58139f6c-4f2b-4a26-90ad-fe314e031e5a" targetNamespace="http://schemas.microsoft.com/office/2006/metadata/properties" ma:root="true" ma:fieldsID="faf2aee4482a23d8ca018b3a2d6ffe7b" ns2:_="">
    <xsd:import namespace="58139f6c-4f2b-4a26-90ad-fe314e031e5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139f6c-4f2b-4a26-90ad-fe314e031e5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AF77612-DF14-408C-A280-0126F6A401D7}"/>
</file>

<file path=customXml/itemProps2.xml><?xml version="1.0" encoding="utf-8"?>
<ds:datastoreItem xmlns:ds="http://schemas.openxmlformats.org/officeDocument/2006/customXml" ds:itemID="{4A3DE622-75F6-4869-A643-224C66E1AA0E}"/>
</file>

<file path=customXml/itemProps3.xml><?xml version="1.0" encoding="utf-8"?>
<ds:datastoreItem xmlns:ds="http://schemas.openxmlformats.org/officeDocument/2006/customXml" ds:itemID="{30C580D0-FC46-48CA-8626-CD40BD5F6392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3855</TotalTime>
  <Words>584</Words>
  <Application>Microsoft Office PowerPoint</Application>
  <PresentationFormat>On-screen Show (4:3)</PresentationFormat>
  <Paragraphs>58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Calibri</vt:lpstr>
      <vt:lpstr>Calibri Light</vt:lpstr>
      <vt:lpstr>ITC Galliard Std</vt:lpstr>
      <vt:lpstr>Museo Sans 300</vt:lpstr>
      <vt:lpstr>Museo Sans 700</vt:lpstr>
      <vt:lpstr>Trajan Pro 3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svS13116fg</dc:creator>
  <cp:lastModifiedBy>Noor Zamzuria A Rahman (HSSE/UTP)</cp:lastModifiedBy>
  <cp:revision>204</cp:revision>
  <cp:lastPrinted>2020-02-03T07:58:36Z</cp:lastPrinted>
  <dcterms:created xsi:type="dcterms:W3CDTF">2016-08-05T21:30:10Z</dcterms:created>
  <dcterms:modified xsi:type="dcterms:W3CDTF">2020-03-10T07:10:14Z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0x0101004E151474F97D1D4EB86C81E0240F2192</vt:lpwstr>
  </property>
</Properties>
</file>